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64" r:id="rId5"/>
    <p:sldId id="265" r:id="rId6"/>
    <p:sldId id="266" r:id="rId7"/>
    <p:sldId id="267" r:id="rId8"/>
    <p:sldId id="268" r:id="rId9"/>
    <p:sldId id="270" r:id="rId10"/>
    <p:sldId id="269" r:id="rId11"/>
    <p:sldId id="273" r:id="rId12"/>
    <p:sldId id="272" r:id="rId13"/>
    <p:sldId id="274" r:id="rId14"/>
    <p:sldId id="275" r:id="rId15"/>
    <p:sldId id="271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E5F70DF-EFFC-4343-9004-0888A67DA25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D2E2F2F-61CF-46DC-9F9F-D6C7B543D4E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70DF-EFFC-4343-9004-0888A67DA25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2F2F-61CF-46DC-9F9F-D6C7B543D4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70DF-EFFC-4343-9004-0888A67DA25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2F2F-61CF-46DC-9F9F-D6C7B543D4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5F70DF-EFFC-4343-9004-0888A67DA25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2E2F2F-61CF-46DC-9F9F-D6C7B543D4E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E5F70DF-EFFC-4343-9004-0888A67DA25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D2E2F2F-61CF-46DC-9F9F-D6C7B543D4E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70DF-EFFC-4343-9004-0888A67DA25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2F2F-61CF-46DC-9F9F-D6C7B543D4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70DF-EFFC-4343-9004-0888A67DA25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2F2F-61CF-46DC-9F9F-D6C7B543D4E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5F70DF-EFFC-4343-9004-0888A67DA25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2E2F2F-61CF-46DC-9F9F-D6C7B543D4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70DF-EFFC-4343-9004-0888A67DA25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2F2F-61CF-46DC-9F9F-D6C7B543D4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5F70DF-EFFC-4343-9004-0888A67DA25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2E2F2F-61CF-46DC-9F9F-D6C7B543D4E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5F70DF-EFFC-4343-9004-0888A67DA25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2E2F2F-61CF-46DC-9F9F-D6C7B543D4E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5F70DF-EFFC-4343-9004-0888A67DA25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2E2F2F-61CF-46DC-9F9F-D6C7B543D4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38" y="3501008"/>
            <a:ext cx="423305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476672"/>
            <a:ext cx="7150349" cy="48628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РЕКОМЕНДАЦИИ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РОДИТЕЛЕЙ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работы с детьми </a:t>
            </a:r>
          </a:p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 развитию речи</a:t>
            </a:r>
          </a:p>
          <a:p>
            <a:pPr algn="ctr"/>
            <a:endParaRPr lang="ru-RU" sz="5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4-5 лет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525344"/>
            <a:ext cx="28083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МБДОУ д/с 45 «</a:t>
            </a:r>
            <a:r>
              <a:rPr lang="ru-RU" sz="9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Анкудиновский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парк» </a:t>
            </a:r>
            <a:endParaRPr lang="ru-RU" sz="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374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99" y="-27384"/>
            <a:ext cx="3764744" cy="375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1736" y="641642"/>
            <a:ext cx="6912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</a:t>
            </a: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891736" y="462151"/>
            <a:ext cx="4984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Игра «Кто больше?»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Цель: Учить подбирать слова, близкие по значению к сказанным.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Примерные слова: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Лиса – лисонька, кумушка, лисичка-сестричка, лисица, Патрикеевна…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Малыш – малютка, карапуз, кроха, ребёнок…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Метель – метелица, вьюга, буран, пурга…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Влажный – мокрый, сырой…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Красивый – </a:t>
            </a:r>
            <a:r>
              <a:rPr lang="ru-RU" sz="1400" dirty="0" err="1" smtClean="0">
                <a:solidFill>
                  <a:schemeClr val="accent4"/>
                </a:solidFill>
                <a:latin typeface="Bitter" pitchFamily="50" charset="-52"/>
              </a:rPr>
              <a:t>прекразный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, замечательный, хороший…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5344"/>
            <a:ext cx="28051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5895" y="4924906"/>
            <a:ext cx="51125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Игра «Что это?»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Цель: Нахождение обобщающего слова к заданному ряду слов.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Примерные слова: Кузов, кабина, колёса, руль, фары – машина.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Ствол, ветки, сучья, листья – дерево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Циферблат, стрелки, маятник, механизм – часы.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2909262"/>
            <a:ext cx="5040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Игра с мячом «Скажи наоборот»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Цель: Нахождение слов, противоположных по значению. Взрослый кидает мяч и называет слово. Ребёнок называет антоним.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Примерные слова: чистый, широкий, здоровый, весёлый, медленный, мягкий, острый, злой, сладкий, горячий, храбрый, высокий, ласковый, летний, лёгкий, старый.</a:t>
            </a:r>
          </a:p>
        </p:txBody>
      </p:sp>
    </p:spTree>
    <p:extLst>
      <p:ext uri="{BB962C8B-B14F-4D97-AF65-F5344CB8AC3E}">
        <p14:creationId xmlns:p14="http://schemas.microsoft.com/office/powerpoint/2010/main" val="172991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get-pdb/940654/d985b869-5994-4320-8bab-7786e03c6ae5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945" y="782124"/>
            <a:ext cx="1987584" cy="14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1736" y="641642"/>
            <a:ext cx="6912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</a:t>
            </a: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891736" y="462151"/>
            <a:ext cx="498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 </a:t>
            </a:r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5344"/>
            <a:ext cx="28051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712" y="188640"/>
            <a:ext cx="51125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Рекомендации на Май.</a:t>
            </a:r>
          </a:p>
          <a:p>
            <a:pPr algn="ctr"/>
            <a:endParaRPr lang="ru-RU" sz="1400" b="1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Чтение </a:t>
            </a:r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стихов о весне. Цель: приобщать детей к поэзии.</a:t>
            </a:r>
          </a:p>
          <a:p>
            <a:pPr algn="just"/>
            <a:r>
              <a:rPr lang="ru-RU" sz="1400" dirty="0" err="1">
                <a:solidFill>
                  <a:schemeClr val="accent4"/>
                </a:solidFill>
                <a:latin typeface="Bitter" pitchFamily="50" charset="-52"/>
              </a:rPr>
              <a:t>Ф.Тютчев</a:t>
            </a:r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 "Весенние воды"</a:t>
            </a:r>
          </a:p>
          <a:p>
            <a:pPr algn="just"/>
            <a:r>
              <a:rPr lang="ru-RU" sz="1400" dirty="0" err="1">
                <a:solidFill>
                  <a:schemeClr val="accent4"/>
                </a:solidFill>
                <a:latin typeface="Bitter" pitchFamily="50" charset="-52"/>
              </a:rPr>
              <a:t>А.Плещеев</a:t>
            </a:r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 "Весна"</a:t>
            </a:r>
          </a:p>
          <a:p>
            <a:pPr algn="just"/>
            <a:r>
              <a:rPr lang="ru-RU" sz="1400" dirty="0" err="1">
                <a:solidFill>
                  <a:schemeClr val="accent4"/>
                </a:solidFill>
                <a:latin typeface="Bitter" pitchFamily="50" charset="-52"/>
              </a:rPr>
              <a:t>И.Белоусов</a:t>
            </a:r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 "Весенняя гостья"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С </a:t>
            </a:r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Есенин "Черёмуха"</a:t>
            </a:r>
          </a:p>
          <a:p>
            <a:pPr algn="just"/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Прочитать стихи, поговорить о том, какую картину природы описал поэт. Понравившейся стих можно заучить наизусть</a:t>
            </a:r>
          </a:p>
          <a:p>
            <a:pPr algn="just"/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Успехов!</a:t>
            </a:r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3284984"/>
            <a:ext cx="29682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/>
              <a:t>Ф.Тютчев</a:t>
            </a:r>
            <a:r>
              <a:rPr lang="ru-RU" sz="1400" b="1" dirty="0"/>
              <a:t> "Весенние </a:t>
            </a:r>
            <a:r>
              <a:rPr lang="ru-RU" sz="1400" b="1" dirty="0" smtClean="0"/>
              <a:t>воды«</a:t>
            </a:r>
          </a:p>
          <a:p>
            <a:endParaRPr lang="ru-RU" sz="1400" dirty="0"/>
          </a:p>
          <a:p>
            <a:r>
              <a:rPr lang="ru-RU" sz="1400" dirty="0" smtClean="0"/>
              <a:t>Еще </a:t>
            </a:r>
            <a:r>
              <a:rPr lang="ru-RU" sz="1400" dirty="0"/>
              <a:t>в полях белеет снег,</a:t>
            </a:r>
          </a:p>
          <a:p>
            <a:r>
              <a:rPr lang="ru-RU" sz="1400" dirty="0"/>
              <a:t>А воды уж весной шумят —</a:t>
            </a:r>
          </a:p>
          <a:p>
            <a:r>
              <a:rPr lang="ru-RU" sz="1400" dirty="0"/>
              <a:t>Бегут и будят сонный брег,</a:t>
            </a:r>
          </a:p>
          <a:p>
            <a:r>
              <a:rPr lang="ru-RU" sz="1400" dirty="0"/>
              <a:t>Бегут и блещут и гласят...</a:t>
            </a:r>
          </a:p>
          <a:p>
            <a:r>
              <a:rPr lang="ru-RU" sz="1400" dirty="0"/>
              <a:t>Они гласят во все концы:</a:t>
            </a:r>
          </a:p>
          <a:p>
            <a:r>
              <a:rPr lang="ru-RU" sz="1400" dirty="0"/>
              <a:t>«Весна идет, весна идет!</a:t>
            </a:r>
          </a:p>
          <a:p>
            <a:r>
              <a:rPr lang="ru-RU" sz="1400" dirty="0"/>
              <a:t>Мы молодой весны гонцы,</a:t>
            </a:r>
          </a:p>
          <a:p>
            <a:r>
              <a:rPr lang="ru-RU" sz="1400" dirty="0"/>
              <a:t>Она нас выслала вперед!»</a:t>
            </a:r>
          </a:p>
          <a:p>
            <a:r>
              <a:rPr lang="ru-RU" sz="1400" dirty="0"/>
              <a:t>Весна идет, весна идет!</a:t>
            </a:r>
          </a:p>
          <a:p>
            <a:r>
              <a:rPr lang="ru-RU" sz="1400" dirty="0"/>
              <a:t>И тихих, теплых, майских дней</a:t>
            </a:r>
          </a:p>
          <a:p>
            <a:r>
              <a:rPr lang="ru-RU" sz="1400" dirty="0"/>
              <a:t>Румяный, светлый хоровод</a:t>
            </a:r>
          </a:p>
          <a:p>
            <a:r>
              <a:rPr lang="ru-RU" sz="1400" dirty="0"/>
              <a:t>Толпится весело за ней.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2564904"/>
            <a:ext cx="2411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С Есенин "Черёмуха"</a:t>
            </a:r>
          </a:p>
          <a:p>
            <a:endParaRPr lang="ru-RU" sz="1200" dirty="0" smtClean="0"/>
          </a:p>
          <a:p>
            <a:r>
              <a:rPr lang="ru-RU" sz="1200" dirty="0" smtClean="0"/>
              <a:t>Черемуха </a:t>
            </a:r>
            <a:r>
              <a:rPr lang="ru-RU" sz="1200" dirty="0"/>
              <a:t>душистая</a:t>
            </a:r>
          </a:p>
          <a:p>
            <a:r>
              <a:rPr lang="ru-RU" sz="1200" dirty="0"/>
              <a:t>С весною расцвела</a:t>
            </a:r>
          </a:p>
          <a:p>
            <a:r>
              <a:rPr lang="ru-RU" sz="1200" dirty="0"/>
              <a:t>И ветки золотистые,</a:t>
            </a:r>
          </a:p>
          <a:p>
            <a:r>
              <a:rPr lang="ru-RU" sz="1200" dirty="0"/>
              <a:t>Что кудри, завила.</a:t>
            </a:r>
          </a:p>
          <a:p>
            <a:r>
              <a:rPr lang="ru-RU" sz="1200" dirty="0"/>
              <a:t>Кругом роса медвяная</a:t>
            </a:r>
          </a:p>
          <a:p>
            <a:r>
              <a:rPr lang="ru-RU" sz="1200" dirty="0"/>
              <a:t>Сползает по коре,</a:t>
            </a:r>
          </a:p>
          <a:p>
            <a:r>
              <a:rPr lang="ru-RU" sz="1200" dirty="0"/>
              <a:t>Под нею зелень пряная</a:t>
            </a:r>
          </a:p>
          <a:p>
            <a:r>
              <a:rPr lang="ru-RU" sz="1200" dirty="0"/>
              <a:t>Сияет в серебре.</a:t>
            </a:r>
          </a:p>
          <a:p>
            <a:r>
              <a:rPr lang="ru-RU" sz="1200" dirty="0"/>
              <a:t>А рядом, у проталинки,</a:t>
            </a:r>
          </a:p>
          <a:p>
            <a:r>
              <a:rPr lang="ru-RU" sz="1200" dirty="0"/>
              <a:t>В траве, между корней,</a:t>
            </a:r>
          </a:p>
          <a:p>
            <a:r>
              <a:rPr lang="ru-RU" sz="1200" dirty="0"/>
              <a:t>Бежит, струится маленький</a:t>
            </a:r>
          </a:p>
          <a:p>
            <a:r>
              <a:rPr lang="ru-RU" sz="1200" dirty="0"/>
              <a:t>Серебряный ручей.</a:t>
            </a:r>
          </a:p>
          <a:p>
            <a:r>
              <a:rPr lang="ru-RU" sz="1200" dirty="0"/>
              <a:t>Черемуха душистая,</a:t>
            </a:r>
          </a:p>
          <a:p>
            <a:r>
              <a:rPr lang="ru-RU" sz="1200" dirty="0"/>
              <a:t>Развесившись, стоит,</a:t>
            </a:r>
          </a:p>
          <a:p>
            <a:r>
              <a:rPr lang="ru-RU" sz="1200" dirty="0"/>
              <a:t>А зелень золотистая</a:t>
            </a:r>
          </a:p>
          <a:p>
            <a:r>
              <a:rPr lang="ru-RU" sz="1200" dirty="0"/>
              <a:t>На солнышке горит.</a:t>
            </a:r>
          </a:p>
          <a:p>
            <a:r>
              <a:rPr lang="ru-RU" sz="1200" dirty="0"/>
              <a:t>Ручей волной гремучею</a:t>
            </a:r>
          </a:p>
          <a:p>
            <a:r>
              <a:rPr lang="ru-RU" sz="1200" dirty="0"/>
              <a:t>Все ветки обдает</a:t>
            </a:r>
          </a:p>
          <a:p>
            <a:r>
              <a:rPr lang="ru-RU" sz="1200" dirty="0"/>
              <a:t>И вкрадчиво под кручею</a:t>
            </a:r>
          </a:p>
          <a:p>
            <a:r>
              <a:rPr lang="ru-RU" sz="1200" dirty="0"/>
              <a:t>Ей песенки поет.</a:t>
            </a:r>
          </a:p>
        </p:txBody>
      </p:sp>
    </p:spTree>
    <p:extLst>
      <p:ext uri="{BB962C8B-B14F-4D97-AF65-F5344CB8AC3E}">
        <p14:creationId xmlns:p14="http://schemas.microsoft.com/office/powerpoint/2010/main" val="11119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1736" y="641642"/>
            <a:ext cx="6912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</a:t>
            </a: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891736" y="462151"/>
            <a:ext cx="498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 </a:t>
            </a:r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5344"/>
            <a:ext cx="28051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4045" y="395420"/>
            <a:ext cx="323401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accent4"/>
                </a:solidFill>
                <a:latin typeface="Bitter" pitchFamily="50" charset="-52"/>
              </a:rPr>
              <a:t>Чтение и заучивание русской народной песенки «Дед хотел уху варить</a:t>
            </a:r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»</a:t>
            </a:r>
          </a:p>
          <a:p>
            <a:pPr algn="ctr"/>
            <a:endParaRPr lang="ru-RU" sz="1400" b="1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Дед </a:t>
            </a:r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хотел уху сварить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,</a:t>
            </a:r>
            <a:endParaRPr lang="ru-RU" sz="1400" dirty="0">
              <a:solidFill>
                <a:schemeClr val="accent4"/>
              </a:solidFill>
              <a:latin typeface="Bitter" pitchFamily="50" charset="-52"/>
            </a:endParaRPr>
          </a:p>
          <a:p>
            <a:pPr algn="just"/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Дед пошел ершей ловить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.</a:t>
            </a:r>
            <a:endParaRPr lang="ru-RU" sz="1400" dirty="0">
              <a:solidFill>
                <a:schemeClr val="accent4"/>
              </a:solidFill>
              <a:latin typeface="Bitter" pitchFamily="50" charset="-52"/>
            </a:endParaRPr>
          </a:p>
          <a:p>
            <a:pPr algn="just"/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А за дедом кот Лаврентий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,</a:t>
            </a:r>
            <a:endParaRPr lang="ru-RU" sz="1400" dirty="0">
              <a:solidFill>
                <a:schemeClr val="accent4"/>
              </a:solidFill>
              <a:latin typeface="Bitter" pitchFamily="50" charset="-52"/>
            </a:endParaRPr>
          </a:p>
          <a:p>
            <a:pPr algn="just"/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За котом петух Терентий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.</a:t>
            </a:r>
            <a:endParaRPr lang="ru-RU" sz="1400" dirty="0">
              <a:solidFill>
                <a:schemeClr val="accent4"/>
              </a:solidFill>
              <a:latin typeface="Bitter" pitchFamily="50" charset="-52"/>
            </a:endParaRPr>
          </a:p>
          <a:p>
            <a:pPr algn="just"/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Тащат 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удочки</a:t>
            </a:r>
            <a:endParaRPr lang="ru-RU" sz="1400" dirty="0">
              <a:solidFill>
                <a:schemeClr val="accent4"/>
              </a:solidFill>
              <a:latin typeface="Bitter" pitchFamily="50" charset="-52"/>
            </a:endParaRPr>
          </a:p>
          <a:p>
            <a:pPr algn="just"/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Вдоль по улочке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.</a:t>
            </a:r>
            <a:endParaRPr lang="ru-RU" sz="1400" dirty="0">
              <a:solidFill>
                <a:schemeClr val="accent4"/>
              </a:solidFill>
              <a:latin typeface="Bitter" pitchFamily="50" charset="-52"/>
            </a:endParaRPr>
          </a:p>
          <a:p>
            <a:pPr algn="just"/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Деду одному невмочь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,</a:t>
            </a:r>
            <a:endParaRPr lang="ru-RU" sz="1400" dirty="0">
              <a:solidFill>
                <a:schemeClr val="accent4"/>
              </a:solidFill>
              <a:latin typeface="Bitter" pitchFamily="50" charset="-52"/>
            </a:endParaRPr>
          </a:p>
          <a:p>
            <a:pPr algn="just"/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Надо старому 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помочь !</a:t>
            </a:r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48" y="1196752"/>
            <a:ext cx="429186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68632" y="4421430"/>
            <a:ext cx="34761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Чтение </a:t>
            </a:r>
            <a:r>
              <a:rPr lang="ru-RU" sz="1400" b="1" dirty="0">
                <a:solidFill>
                  <a:schemeClr val="accent4"/>
                </a:solidFill>
                <a:latin typeface="Bitter" pitchFamily="50" charset="-52"/>
              </a:rPr>
              <a:t>сказки </a:t>
            </a:r>
            <a:endParaRPr lang="ru-RU" sz="1400" b="1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В</a:t>
            </a:r>
            <a:r>
              <a:rPr lang="ru-RU" sz="1400" b="1" dirty="0">
                <a:solidFill>
                  <a:schemeClr val="accent4"/>
                </a:solidFill>
                <a:latin typeface="Bitter" pitchFamily="50" charset="-52"/>
              </a:rPr>
              <a:t>. Катаева </a:t>
            </a:r>
            <a:endParaRPr lang="ru-RU" sz="1400" b="1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«Цветик- </a:t>
            </a:r>
            <a:r>
              <a:rPr lang="ru-RU" sz="1400" b="1" dirty="0" err="1" smtClean="0">
                <a:solidFill>
                  <a:schemeClr val="accent4"/>
                </a:solidFill>
                <a:latin typeface="Bitter" pitchFamily="50" charset="-52"/>
              </a:rPr>
              <a:t>семицветик</a:t>
            </a:r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»</a:t>
            </a:r>
          </a:p>
          <a:p>
            <a:pPr algn="ctr"/>
            <a:endParaRPr lang="ru-RU" sz="1400" b="1" dirty="0" smtClean="0">
              <a:solidFill>
                <a:schemeClr val="accent4"/>
              </a:solidFill>
              <a:latin typeface="Bitter" pitchFamily="50" charset="-52"/>
            </a:endParaRPr>
          </a:p>
          <a:p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Обратить </a:t>
            </a:r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внимание, что сказка авторская, уточнить на что Женя потратила лепестки. Запомнить " заклинание".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65104"/>
            <a:ext cx="2131795" cy="201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3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1736" y="641642"/>
            <a:ext cx="6912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</a:t>
            </a: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891736" y="462151"/>
            <a:ext cx="498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 </a:t>
            </a:r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5344"/>
            <a:ext cx="28051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4045" y="395420"/>
            <a:ext cx="2596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Составление </a:t>
            </a:r>
            <a:r>
              <a:rPr lang="ru-RU" sz="1400" b="1" dirty="0">
                <a:solidFill>
                  <a:schemeClr val="accent4"/>
                </a:solidFill>
                <a:latin typeface="Bitter" pitchFamily="50" charset="-52"/>
              </a:rPr>
              <a:t>рассказа по картинкам</a:t>
            </a:r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.</a:t>
            </a:r>
          </a:p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 </a:t>
            </a:r>
          </a:p>
          <a:p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Цель: Составлять </a:t>
            </a:r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рассказ с последовательно развивающимся действием. Можно взять иллюстрации в книге.</a:t>
            </a:r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05" y="2348880"/>
            <a:ext cx="4715243" cy="41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064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1736" y="641642"/>
            <a:ext cx="6912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</a:t>
            </a: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891736" y="462151"/>
            <a:ext cx="498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 </a:t>
            </a:r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5344"/>
            <a:ext cx="28051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27739" y="44624"/>
            <a:ext cx="4012413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4"/>
                </a:solidFill>
                <a:latin typeface="Bitter" pitchFamily="50" charset="-52"/>
              </a:rPr>
              <a:t>Тема «Звуковая культура речи: звуки р, </a:t>
            </a:r>
            <a:r>
              <a:rPr lang="ru-RU" sz="1100" b="1" dirty="0" err="1">
                <a:solidFill>
                  <a:schemeClr val="accent4"/>
                </a:solidFill>
                <a:latin typeface="Bitter" pitchFamily="50" charset="-52"/>
              </a:rPr>
              <a:t>рь</a:t>
            </a:r>
            <a:r>
              <a:rPr lang="ru-RU" sz="1100" b="1" dirty="0">
                <a:solidFill>
                  <a:schemeClr val="accent4"/>
                </a:solidFill>
                <a:latin typeface="Bitter" pitchFamily="50" charset="-52"/>
              </a:rPr>
              <a:t>»</a:t>
            </a:r>
          </a:p>
          <a:p>
            <a:pPr algn="ctr"/>
            <a:endParaRPr lang="ru-RU" sz="1100" b="1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Цель: упражнять ребенка в 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четком и правильном </a:t>
            </a:r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произношении 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звука р (изолированно, в </a:t>
            </a:r>
            <a:r>
              <a:rPr lang="ru-RU" sz="1100" dirty="0" err="1">
                <a:solidFill>
                  <a:schemeClr val="accent4"/>
                </a:solidFill>
                <a:latin typeface="Bitter" pitchFamily="50" charset="-52"/>
              </a:rPr>
              <a:t>чистоговорках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, в словах).</a:t>
            </a:r>
          </a:p>
          <a:p>
            <a:pPr algn="ctr"/>
            <a:endParaRPr lang="ru-RU" sz="11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Попросить  произнести этот звук (р-р-р-р) , повторить его, попытаться определить, где находится кончик языка при произнесении звука (за верхними зубами) и что происходит с языком (струя воздуха заставляет язык дрожать) .</a:t>
            </a:r>
          </a:p>
          <a:p>
            <a:pPr algn="ctr"/>
            <a:endParaRPr lang="ru-RU" sz="11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«Звукоподражаний и слов, в которых есть звук р , очень много», – предложите проговорить некоторые из них: кар-р-р, </a:t>
            </a:r>
            <a:r>
              <a:rPr lang="ru-RU" sz="1100" dirty="0" err="1">
                <a:solidFill>
                  <a:schemeClr val="accent4"/>
                </a:solidFill>
                <a:latin typeface="Bitter" pitchFamily="50" charset="-52"/>
              </a:rPr>
              <a:t>крак-крак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, кряк-кряк, </a:t>
            </a:r>
            <a:r>
              <a:rPr lang="ru-RU" sz="1100" dirty="0" err="1">
                <a:solidFill>
                  <a:schemeClr val="accent4"/>
                </a:solidFill>
                <a:latin typeface="Bitter" pitchFamily="50" charset="-52"/>
              </a:rPr>
              <a:t>гру-гру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, тпру; рак, река, ромашка, рукавичка, резиновый, розовый.</a:t>
            </a:r>
          </a:p>
          <a:p>
            <a:pPr algn="ctr"/>
            <a:endParaRPr lang="ru-RU" sz="11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Прочитайте скороговорку С. </a:t>
            </a:r>
            <a:r>
              <a:rPr lang="ru-RU" sz="1100" dirty="0" err="1">
                <a:solidFill>
                  <a:schemeClr val="accent4"/>
                </a:solidFill>
                <a:latin typeface="Bitter" pitchFamily="50" charset="-52"/>
              </a:rPr>
              <a:t>Фархади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 «Сороки», в которой много слов, начинающихся с кар-р-р. Читаете скороговорку, договорившись с ребенком, что он по его знаку будут четко проговаривать кар-р-р, а он будет называть слово.</a:t>
            </a:r>
          </a:p>
          <a:p>
            <a:pPr algn="ctr"/>
            <a:endParaRPr lang="ru-RU" sz="11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1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Утром</a:t>
            </a:r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,</a:t>
            </a:r>
            <a:endParaRPr lang="ru-RU" sz="11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Присев на зеленом пригорке</a:t>
            </a:r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,</a:t>
            </a:r>
            <a:endParaRPr lang="ru-RU" sz="11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Учат </a:t>
            </a:r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сороки</a:t>
            </a:r>
            <a:endParaRPr lang="ru-RU" sz="11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Скороговорки</a:t>
            </a:r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:</a:t>
            </a:r>
            <a:endParaRPr lang="ru-RU" sz="11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кар-р-р</a:t>
            </a:r>
            <a:endParaRPr lang="ru-RU" sz="11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-</a:t>
            </a:r>
            <a:r>
              <a:rPr lang="ru-RU" sz="1100" dirty="0" err="1" smtClean="0">
                <a:solidFill>
                  <a:schemeClr val="accent4"/>
                </a:solidFill>
                <a:latin typeface="Bitter" pitchFamily="50" charset="-52"/>
              </a:rPr>
              <a:t>тошка</a:t>
            </a:r>
            <a:endParaRPr lang="ru-RU" sz="11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-</a:t>
            </a:r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тонка</a:t>
            </a:r>
            <a:endParaRPr lang="ru-RU" sz="11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-</a:t>
            </a:r>
            <a:r>
              <a:rPr lang="ru-RU" sz="1100" dirty="0" err="1" smtClean="0">
                <a:solidFill>
                  <a:schemeClr val="accent4"/>
                </a:solidFill>
                <a:latin typeface="Bitter" pitchFamily="50" charset="-52"/>
              </a:rPr>
              <a:t>ета</a:t>
            </a:r>
            <a:endParaRPr lang="ru-RU" sz="11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-</a:t>
            </a:r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туз</a:t>
            </a:r>
            <a:endParaRPr lang="ru-RU" sz="11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кар-р-р</a:t>
            </a:r>
            <a:endParaRPr lang="ru-RU" sz="11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-</a:t>
            </a:r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низ</a:t>
            </a:r>
            <a:endParaRPr lang="ru-RU" sz="11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-</a:t>
            </a:r>
            <a:r>
              <a:rPr lang="ru-RU" sz="1100" dirty="0" err="1" smtClean="0">
                <a:solidFill>
                  <a:schemeClr val="accent4"/>
                </a:solidFill>
                <a:latin typeface="Bitter" pitchFamily="50" charset="-52"/>
              </a:rPr>
              <a:t>андаш</a:t>
            </a:r>
            <a:endParaRPr lang="ru-RU" sz="11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-</a:t>
            </a:r>
            <a:r>
              <a:rPr lang="ru-RU" sz="1100" dirty="0" err="1" smtClean="0">
                <a:solidFill>
                  <a:schemeClr val="accent4"/>
                </a:solidFill>
                <a:latin typeface="Bitter" pitchFamily="50" charset="-52"/>
              </a:rPr>
              <a:t>амель</a:t>
            </a:r>
            <a:endParaRPr lang="ru-RU" sz="11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-</a:t>
            </a:r>
            <a:r>
              <a:rPr lang="ru-RU" sz="1100" dirty="0" err="1">
                <a:solidFill>
                  <a:schemeClr val="accent4"/>
                </a:solidFill>
                <a:latin typeface="Bitter" pitchFamily="50" charset="-52"/>
              </a:rPr>
              <a:t>апуз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.</a:t>
            </a:r>
          </a:p>
          <a:p>
            <a:pPr algn="ctr"/>
            <a:endParaRPr lang="ru-RU" sz="1100" dirty="0">
              <a:solidFill>
                <a:schemeClr val="accent4"/>
              </a:solidFill>
              <a:latin typeface="Bitter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56176" y="2708920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4"/>
                </a:solidFill>
                <a:latin typeface="Bitter" pitchFamily="50" charset="-52"/>
              </a:rPr>
              <a:t>Рассмотрите с ребенком картинки, попросите назвать предметы, изображенные на них:</a:t>
            </a:r>
          </a:p>
        </p:txBody>
      </p:sp>
      <p:sp>
        <p:nvSpPr>
          <p:cNvPr id="3" name="AutoShape 2" descr="https://mdou4nn.caduk.ru/DswMedia/rr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82" y="3633688"/>
            <a:ext cx="3239922" cy="310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166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.eksmo.ru/v2/AST000000000127702/PDF/AST000000000127702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16039"/>
            <a:ext cx="2716650" cy="374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1736" y="641642"/>
            <a:ext cx="6912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</a:t>
            </a: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891736" y="462151"/>
            <a:ext cx="498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 </a:t>
            </a:r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5344"/>
            <a:ext cx="28051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7944" y="260648"/>
            <a:ext cx="5112569" cy="97411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4"/>
                </a:solidFill>
                <a:latin typeface="Bitter" pitchFamily="50" charset="-52"/>
              </a:rPr>
              <a:t>Самуил Маршак «Про все на свете</a:t>
            </a:r>
            <a:r>
              <a:rPr lang="ru-RU" sz="1100" b="1" dirty="0" smtClean="0">
                <a:solidFill>
                  <a:schemeClr val="accent4"/>
                </a:solidFill>
                <a:latin typeface="Bitter" pitchFamily="50" charset="-52"/>
              </a:rPr>
              <a:t>»</a:t>
            </a:r>
          </a:p>
          <a:p>
            <a:pPr algn="ctr"/>
            <a:endParaRPr lang="ru-RU" sz="1100" b="1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Аист жил у нас на крыше,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А в подполье жили мыши.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Бегемот разинул рот —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Булку просит бегемот.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Воробей влетел в окно,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В кладовой клюет пшено.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Гриб растет среди дорожки,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Голова на тонкой ножке.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Дятел жил в дупле пустом,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Дуб долбил, как долотом.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Ель на </a:t>
            </a:r>
            <a:r>
              <a:rPr lang="ru-RU" sz="1200" dirty="0" err="1">
                <a:solidFill>
                  <a:schemeClr val="accent4"/>
                </a:solidFill>
                <a:latin typeface="Bitter" pitchFamily="50" charset="-52"/>
              </a:rPr>
              <a:t>ѐжика</a:t>
            </a:r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 похожа: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Ёж в иголках, елка тоже.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Жук упал и встать не может,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Ждет он, кто ему поможет.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Звезды видели мы днем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За рекою над Кремлем.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Иней лег на ветви ели,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Иглы за ночь побелели.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Кот ловил мышей и крыс,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Кролик лист капустный грыз.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Лодки по морю плывут,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Люди веслами гребут.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Мед в лесу медведь нашел: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Мало меда, много пчел.</a:t>
            </a:r>
          </a:p>
          <a:p>
            <a:pPr algn="ctr"/>
            <a:r>
              <a:rPr lang="ru-RU" sz="1200" dirty="0" err="1">
                <a:solidFill>
                  <a:schemeClr val="accent4"/>
                </a:solidFill>
                <a:latin typeface="Bitter" pitchFamily="50" charset="-52"/>
              </a:rPr>
              <a:t>Hосорог</a:t>
            </a:r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 бодает рогом —</a:t>
            </a:r>
          </a:p>
          <a:p>
            <a:pPr algn="ctr"/>
            <a:r>
              <a:rPr lang="ru-RU" sz="1200" dirty="0" err="1">
                <a:solidFill>
                  <a:schemeClr val="accent4"/>
                </a:solidFill>
                <a:latin typeface="Bitter" pitchFamily="50" charset="-52"/>
              </a:rPr>
              <a:t>Hе</a:t>
            </a:r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 шутите с </a:t>
            </a:r>
            <a:r>
              <a:rPr lang="ru-RU" sz="1200" dirty="0" smtClean="0">
                <a:solidFill>
                  <a:schemeClr val="accent4"/>
                </a:solidFill>
                <a:latin typeface="Bitter" pitchFamily="50" charset="-52"/>
              </a:rPr>
              <a:t>носорогом.</a:t>
            </a:r>
            <a:endParaRPr lang="ru-RU" sz="12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Ослик был сегодня зол: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Он узнал, что он — осел.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Панцирь носит черепаха,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Прячет голову от страха</a:t>
            </a:r>
            <a:r>
              <a:rPr lang="ru-RU" sz="1200" dirty="0" smtClean="0">
                <a:solidFill>
                  <a:schemeClr val="accent4"/>
                </a:solidFill>
                <a:latin typeface="Bitter" pitchFamily="50" charset="-52"/>
              </a:rPr>
              <a:t>.</a:t>
            </a:r>
          </a:p>
          <a:p>
            <a:pPr algn="ctr"/>
            <a:endParaRPr lang="ru-RU" sz="12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2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2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2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2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2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2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2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2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2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2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2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2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2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2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2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2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2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2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2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2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2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2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2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2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endParaRPr lang="ru-RU" sz="1200" dirty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Роет </a:t>
            </a:r>
            <a:r>
              <a:rPr lang="ru-RU" sz="1200" dirty="0" smtClean="0">
                <a:solidFill>
                  <a:schemeClr val="accent4"/>
                </a:solidFill>
                <a:latin typeface="Bitter" pitchFamily="50" charset="-52"/>
              </a:rPr>
              <a:t> землю </a:t>
            </a:r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серый крот —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Разоряет огород.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Спит спокойно старый слон,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Стоя спать умеет он.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Таракан живет за печкой,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То-то теплое местечко.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Ученик учил уроки —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У него в чернилах щеки.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Флот плывет к родной земле,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Флаг на каждом корабле.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Ходит по лесу хорек —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Хищный маленький зверек.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Цапля важная, носатая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Целый день стоит, как статуя.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Часовщик прищурил глаз: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Чинит часики для нас.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Школьник, школьник, ты — силач: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Шар земной несешь, как мяч.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Щеткой чищу я щенка,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Щекочу ему бока.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Эта кнопка и шнурок —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Электрический звонок.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Юнга, будущий матрос,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Южных рыбок нам привез.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Ягод нет кислее клюквы,</a:t>
            </a:r>
          </a:p>
          <a:p>
            <a:pPr algn="ctr"/>
            <a:r>
              <a:rPr lang="ru-RU" sz="1200" dirty="0">
                <a:solidFill>
                  <a:schemeClr val="accent4"/>
                </a:solidFill>
                <a:latin typeface="Bitter" pitchFamily="50" charset="-52"/>
              </a:rPr>
              <a:t>Я на память знаю буквы.</a:t>
            </a:r>
            <a:endParaRPr lang="ru-RU" sz="1200" dirty="0" smtClean="0">
              <a:solidFill>
                <a:schemeClr val="accent4"/>
              </a:solidFill>
              <a:latin typeface="Bitte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5914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1736" y="641642"/>
            <a:ext cx="6912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</a:t>
            </a: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891736" y="462151"/>
            <a:ext cx="498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 </a:t>
            </a:r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5344"/>
            <a:ext cx="28051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02149" y="256120"/>
            <a:ext cx="5294187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4"/>
                </a:solidFill>
                <a:latin typeface="Bitter" pitchFamily="50" charset="-52"/>
              </a:rPr>
              <a:t> </a:t>
            </a:r>
            <a:r>
              <a:rPr lang="ru-RU" sz="1100" b="1" dirty="0" smtClean="0">
                <a:solidFill>
                  <a:schemeClr val="accent4"/>
                </a:solidFill>
                <a:latin typeface="Bitter" pitchFamily="50" charset="-52"/>
              </a:rPr>
              <a:t>Чтение рассказа </a:t>
            </a:r>
            <a:r>
              <a:rPr lang="ru-RU" sz="1100" b="1" dirty="0" err="1" smtClean="0">
                <a:solidFill>
                  <a:schemeClr val="accent4"/>
                </a:solidFill>
                <a:latin typeface="Bitter" pitchFamily="50" charset="-52"/>
              </a:rPr>
              <a:t>Н.Носова</a:t>
            </a:r>
            <a:r>
              <a:rPr lang="ru-RU" sz="1100" b="1" dirty="0" smtClean="0">
                <a:solidFill>
                  <a:schemeClr val="accent4"/>
                </a:solidFill>
                <a:latin typeface="Bitter" pitchFamily="50" charset="-52"/>
              </a:rPr>
              <a:t> «Живая шляпа» и последующая работа по областям:</a:t>
            </a:r>
          </a:p>
          <a:p>
            <a:pPr algn="ctr"/>
            <a:endParaRPr lang="ru-RU" sz="1100" b="1" dirty="0" smtClean="0">
              <a:solidFill>
                <a:schemeClr val="accent4"/>
              </a:solidFill>
              <a:latin typeface="Bitter" pitchFamily="50" charset="-52"/>
            </a:endParaRPr>
          </a:p>
          <a:p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«Речевое 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развитие»:</a:t>
            </a:r>
          </a:p>
          <a:p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-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развивать художественно-речевую деятельность на основе рассказа;</a:t>
            </a:r>
          </a:p>
          <a:p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-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формировать умение отвечать на вопросы полным предложением;</a:t>
            </a:r>
          </a:p>
          <a:p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- 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развивать диалогическую и монологическую речь воспитанников;</a:t>
            </a:r>
          </a:p>
          <a:p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-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обогащать активный словарь посредством знакомства детей с рассказом</a:t>
            </a:r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.</a:t>
            </a:r>
          </a:p>
          <a:p>
            <a:endParaRPr lang="ru-RU" sz="1100" dirty="0">
              <a:solidFill>
                <a:schemeClr val="accent4"/>
              </a:solidFill>
              <a:latin typeface="Bitter" pitchFamily="50" charset="-52"/>
            </a:endParaRPr>
          </a:p>
          <a:p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«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Социально - коммуникативное развитие»:</a:t>
            </a:r>
          </a:p>
          <a:p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-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стимулировать развитие инициативности и самостоятельности ребёнка в речевом общении;</a:t>
            </a:r>
          </a:p>
          <a:p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-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развивать социальный и эмоциональный интеллект;</a:t>
            </a:r>
          </a:p>
          <a:p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-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закрепить умения участвовать в инсценировке; мимикой, жестами, движениями передавать состояние персонажей;</a:t>
            </a:r>
          </a:p>
          <a:p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-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закреплять умения отвечать на вопросы, используя элементы объяснительной речи;</a:t>
            </a:r>
          </a:p>
          <a:p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-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воспитывать желание использовать интонационную выразительность речи при общении (</a:t>
            </a:r>
            <a:r>
              <a:rPr lang="ru-RU" sz="1100" dirty="0" err="1">
                <a:solidFill>
                  <a:schemeClr val="accent4"/>
                </a:solidFill>
                <a:latin typeface="Bitter" pitchFamily="50" charset="-52"/>
              </a:rPr>
              <a:t>инсценировании</a:t>
            </a:r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).</a:t>
            </a:r>
          </a:p>
          <a:p>
            <a:endParaRPr lang="ru-RU" sz="1100" dirty="0">
              <a:solidFill>
                <a:schemeClr val="accent4"/>
              </a:solidFill>
              <a:latin typeface="Bitter" pitchFamily="50" charset="-52"/>
            </a:endParaRPr>
          </a:p>
          <a:p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«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Познавательное  развитие»:</a:t>
            </a:r>
          </a:p>
          <a:p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-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продолжать знакомить  детей с творчеством детского писателя </a:t>
            </a:r>
            <a:r>
              <a:rPr lang="ru-RU" sz="1100" dirty="0" err="1">
                <a:solidFill>
                  <a:schemeClr val="accent4"/>
                </a:solidFill>
                <a:latin typeface="Bitter" pitchFamily="50" charset="-52"/>
              </a:rPr>
              <a:t>Н.Носова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;</a:t>
            </a:r>
          </a:p>
          <a:p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-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учить дошкольников выделять части произведения (начало, середина, конец);</a:t>
            </a:r>
          </a:p>
          <a:p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 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-знакомить с предметами  обихода (комод, кочерга), их функциональными  значениями;</a:t>
            </a:r>
          </a:p>
          <a:p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-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формировать  представления детей о нормах нравственности с помощью детской литературы</a:t>
            </a:r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.</a:t>
            </a:r>
          </a:p>
          <a:p>
            <a:endParaRPr lang="ru-RU" sz="1100" dirty="0">
              <a:solidFill>
                <a:schemeClr val="accent4"/>
              </a:solidFill>
              <a:latin typeface="Bitter" pitchFamily="50" charset="-52"/>
            </a:endParaRPr>
          </a:p>
          <a:p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«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Художественно-эстетическое развитие»:</a:t>
            </a:r>
          </a:p>
          <a:p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-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прививать детям любовь к художественным произведениям;</a:t>
            </a:r>
          </a:p>
          <a:p>
            <a:r>
              <a:rPr lang="ru-RU" sz="1100" dirty="0" smtClean="0">
                <a:solidFill>
                  <a:schemeClr val="accent4"/>
                </a:solidFill>
                <a:latin typeface="Bitter" pitchFamily="50" charset="-52"/>
              </a:rPr>
              <a:t>-</a:t>
            </a:r>
            <a:r>
              <a:rPr lang="ru-RU" sz="1100" dirty="0">
                <a:solidFill>
                  <a:schemeClr val="accent4"/>
                </a:solidFill>
                <a:latin typeface="Bitter" pitchFamily="50" charset="-52"/>
              </a:rPr>
              <a:t>учить обращать внимание дошкольников на оформление книг, иллюстрации.</a:t>
            </a:r>
          </a:p>
        </p:txBody>
      </p:sp>
    </p:spTree>
    <p:extLst>
      <p:ext uri="{BB962C8B-B14F-4D97-AF65-F5344CB8AC3E}">
        <p14:creationId xmlns:p14="http://schemas.microsoft.com/office/powerpoint/2010/main" val="3450461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1736" y="641642"/>
            <a:ext cx="6912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</a:t>
            </a: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891736" y="462151"/>
            <a:ext cx="498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 </a:t>
            </a:r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5344"/>
            <a:ext cx="28051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71" y="240654"/>
            <a:ext cx="6778533" cy="606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93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1736" y="641642"/>
            <a:ext cx="6912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</a:t>
            </a: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891736" y="462151"/>
            <a:ext cx="498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 </a:t>
            </a:r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5344"/>
            <a:ext cx="28051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667791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740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1736" y="641642"/>
            <a:ext cx="6912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</a:t>
            </a: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891736" y="462151"/>
            <a:ext cx="498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 </a:t>
            </a:r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5344"/>
            <a:ext cx="28051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71" y="260649"/>
            <a:ext cx="6708925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51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196752"/>
            <a:ext cx="6912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</a:t>
            </a: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67744" y="188163"/>
            <a:ext cx="6552728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Средний дошкольный возраст - очень важный и интересный этап в речевом развитии вашего ребенка. 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К пяти годам отмечается резкое улучшение произносительной стороны речи детей, у большинства из них заканчивается процесс овладения звуками. Речь в целом становится чище, отчетливей. Возрастает речевая активность детей, они все чаще и чаще задают вопросы взрослым. Дети начинают овладевать монологической речью.</a:t>
            </a:r>
          </a:p>
          <a:p>
            <a:pPr algn="just"/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Рост активного словаря, употребление предложений более сложной структуры (пятилетние дети могут употреблять предложения, состоящие из 10 и более слов) часто являются одной из причин увеличения количества грамматических ошибок. Дети начинают обращать внимание на звуковое оформление слов, указывать на наличие знакомого звука в словах.</a:t>
            </a:r>
          </a:p>
          <a:p>
            <a:pPr algn="just"/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Рассмотрим важные аспекты  гармоничного развития речи. </a:t>
            </a:r>
          </a:p>
          <a:p>
            <a:pPr algn="ctr"/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словарный запас,</a:t>
            </a:r>
          </a:p>
          <a:p>
            <a:pPr algn="ctr"/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грамматический строй речи,</a:t>
            </a:r>
          </a:p>
          <a:p>
            <a:pPr algn="ctr"/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связная речь,</a:t>
            </a:r>
          </a:p>
          <a:p>
            <a:pPr algn="ctr"/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речевой слух.</a:t>
            </a:r>
          </a:p>
          <a:p>
            <a:pPr algn="just"/>
            <a:endParaRPr lang="ru-RU" sz="1200" dirty="0" smtClean="0"/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5344"/>
            <a:ext cx="28051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unhallowednation.com/images/stack-clipart-colourful-book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5382">
            <a:off x="2559241" y="4712909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620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1736" y="641642"/>
            <a:ext cx="6912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</a:t>
            </a: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891736" y="462151"/>
            <a:ext cx="498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 </a:t>
            </a:r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5344"/>
            <a:ext cx="28051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772" y="655662"/>
            <a:ext cx="63627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2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5024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196752"/>
            <a:ext cx="6912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</a:t>
            </a: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23729" y="404664"/>
            <a:ext cx="69127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                      Словарный запас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. Обращайте особое внимание в играх с детьми на признаки предмета - то есть на то какой предмет (по форме, цвету, величине, какой он на вкус, на ощупь и пр.) и на то как это свойство можно выразить словом.</a:t>
            </a:r>
          </a:p>
          <a:p>
            <a:pPr algn="just"/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Обратите внимание на названия детенышей животных (некоторые дети в 5 лет могут похвастаться умением называть только котёнка и цыплёнка, но ведь и у других зверушек есть детки) В совместном общении уделите внимание временам года, названиям профессий. Объясните кем работает мама и папа, как называются эти профессии. В 5 лет ребенок должен это знать.</a:t>
            </a:r>
          </a:p>
          <a:p>
            <a:pPr algn="just"/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                     Грамматический строй речи 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. Уделите особое внимание                         </a:t>
            </a:r>
          </a:p>
          <a:p>
            <a:pPr algn="r"/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 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                      ошибкам детей, так называемым "</a:t>
            </a:r>
            <a:r>
              <a:rPr lang="ru-RU" sz="1400" dirty="0" err="1" smtClean="0">
                <a:solidFill>
                  <a:schemeClr val="accent4"/>
                </a:solidFill>
                <a:latin typeface="Bitter" pitchFamily="50" charset="-52"/>
              </a:rPr>
              <a:t>аграмматизмам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" при </a:t>
            </a:r>
          </a:p>
          <a:p>
            <a:pPr algn="r"/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 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                                       образовании множественного числа (игра "Один-</a:t>
            </a:r>
          </a:p>
          <a:p>
            <a:pPr algn="r"/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 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                                                      много": это - дерево, а это - деревья; это - ухо, а это - уши) и  </a:t>
            </a:r>
          </a:p>
          <a:p>
            <a:pPr algn="r"/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 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                                       при образовании Родительного падежа множественного числа (игра </a:t>
            </a:r>
          </a:p>
          <a:p>
            <a:pPr algn="r"/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 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                                                         "Чего не стало?": были деревья - не стало деревьев, </a:t>
            </a:r>
          </a:p>
          <a:p>
            <a:pPr algn="r"/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 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                                                               были платья - не стало платьев). </a:t>
            </a:r>
          </a:p>
          <a:p>
            <a:pPr algn="r"/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 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                                                              Исправляйте ошибки детей уже сейчас, </a:t>
            </a:r>
          </a:p>
          <a:p>
            <a:pPr algn="r"/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 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                                                                         мягко предлагая ему правильный  </a:t>
            </a:r>
          </a:p>
          <a:p>
            <a:pPr algn="r"/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 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                                                                             речевой образец , или не удивляйтесь </a:t>
            </a:r>
          </a:p>
          <a:p>
            <a:pPr algn="r"/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 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                                                              в дальнейшем ошибкам, которые будет допускать ребенок в школе.</a:t>
            </a:r>
            <a:endParaRPr lang="ru-RU" sz="1400" dirty="0">
              <a:solidFill>
                <a:schemeClr val="accent4"/>
              </a:solidFill>
              <a:latin typeface="Bitter" pitchFamily="50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5344"/>
            <a:ext cx="28051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862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196752"/>
            <a:ext cx="6912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</a:t>
            </a: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23727" y="620688"/>
            <a:ext cx="676015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                         Связная речь. 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Потренируйтесь составлять небольшие рассказы по серии сюжетных картинок (достаточно взять 2-3 простые картинки), предложив перед этим ребенку подумать и разложить их в нужной последовательности слева направо.</a:t>
            </a:r>
          </a:p>
          <a:p>
            <a:pPr algn="just"/>
            <a:endParaRPr lang="ru-RU" sz="1400" b="1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just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                         Речевой слух. 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В 4-5 лет ребенок должен уметь выделять первый гласный звук в слове (многие дети справляются и с выделением согласного), находить в какой из картинок "спрятался" заданный звук. Обратите внимание, что о буквах речь пока не идет, первоначально дается представление о "звуке". Из звуков состоят слова, которые мы слышим и поэтому, как не странно, в этом возрасте звуки менее абстрактны чем буквы. Буква - это знак, обозначающий звук. Каждый звук можно услышать, а вот букву Ъ услышать трудно.</a:t>
            </a:r>
          </a:p>
          <a:p>
            <a:pPr algn="just"/>
            <a:endParaRPr lang="ru-RU" sz="1400" b="1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Конечно, правильная речь - это не самое важное в жизни. Но подумайте, если у ребенка беден словарный запас, речь изобилует </a:t>
            </a:r>
            <a:r>
              <a:rPr lang="ru-RU" sz="1400" dirty="0" err="1" smtClean="0">
                <a:solidFill>
                  <a:schemeClr val="accent4"/>
                </a:solidFill>
                <a:latin typeface="Bitter" pitchFamily="50" charset="-52"/>
              </a:rPr>
              <a:t>аграмматизмами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, предложения состоят из 2-3 слов и он не умеет выделять из речевого потока отдельные звуки, легко ли ему будет заниматься и играть в следующем году, когда программа усложнится? Легко ли ему будет овладеть грамотой? Помните, что от владения этими умениями зависит насколько быстро и легко ваш ребенок в дальнейшем научится читать, а затем перейдёт к безошибочному письму.</a:t>
            </a:r>
            <a:endParaRPr lang="ru-RU" sz="1400" dirty="0">
              <a:solidFill>
                <a:schemeClr val="accent4"/>
              </a:solidFill>
              <a:latin typeface="Bitter" pitchFamily="50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5344"/>
            <a:ext cx="28051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0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46913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196752"/>
            <a:ext cx="6912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</a:t>
            </a: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143744" y="4170853"/>
            <a:ext cx="467191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Детям легче воспринимать учебный материал через игру. 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                 Вот некоторые игры, которые направлены на обогащение и активизацию словаря, формирование грамматического строя речи. Их предлагается проводить на основных логопедических занятиях.</a:t>
            </a:r>
            <a:endParaRPr lang="ru-RU" sz="1400" dirty="0">
              <a:solidFill>
                <a:schemeClr val="accent4"/>
              </a:solidFill>
              <a:latin typeface="Bitter" pitchFamily="50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5344"/>
            <a:ext cx="28051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98770" y="332656"/>
            <a:ext cx="44832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Упражнения для развития связной речи.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3564" y="2148688"/>
            <a:ext cx="3240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            Работа над связной речью предполагает обучение детей длительному	речевому высказыванию и реализуется через	ряд 	игровых упражнений. </a:t>
            </a:r>
            <a:endParaRPr lang="ru-RU" sz="1400" b="1" dirty="0">
              <a:solidFill>
                <a:schemeClr val="accent4"/>
              </a:solidFill>
              <a:latin typeface="Bitte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3988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55" y="44624"/>
            <a:ext cx="6797749" cy="679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196752"/>
            <a:ext cx="6912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</a:t>
            </a: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08872" y="1243704"/>
            <a:ext cx="489654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Игра «Почемучка»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Цель: Научить пользоваться союзом «потому что».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 Дети спрашивают, взрослый отвечает на вопросы детей, использую союз «потому что».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Взрослый спрашивает детей, требуя употребление данного союза.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Образцы вопросов: Почему пришёл врач? Почему люди берут зонты? Почему улетают птицы? Почему нельзя зимой купаться? Почему надо быть внимательными на занятиях?</a:t>
            </a:r>
          </a:p>
          <a:p>
            <a:pPr algn="just"/>
            <a:endParaRPr lang="ru-RU" sz="1400" b="1" dirty="0" smtClean="0">
              <a:solidFill>
                <a:schemeClr val="accent4"/>
              </a:solidFill>
              <a:latin typeface="Bitter" pitchFamily="50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5344"/>
            <a:ext cx="28051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3927" y="3933056"/>
            <a:ext cx="489654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Игра: «Сравни и расскажи»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Цель: Учить детей находить отличительные детали предмета, сравнивать два предмета.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Детям раздаются отдельные виды кукольной одежды, сшитой из разных по материалу и цвету тканей.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Взрослый просит сравнить две юбки (два фартука, двое брюк и т. д.) Сказать, чем они отличаются.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Образцы ответов: Эта юбка красная, сшита из шелка. А это синяя юбка, сшита из ситца, с голубым карманом.</a:t>
            </a:r>
            <a:endParaRPr lang="ru-RU" sz="1400" b="1" dirty="0" smtClean="0">
              <a:solidFill>
                <a:schemeClr val="accent4"/>
              </a:solidFill>
              <a:latin typeface="Bitter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0277" y="273422"/>
            <a:ext cx="27494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tter" pitchFamily="50" charset="-52"/>
              </a:rPr>
              <a:t>ПОИГРАЕМ</a:t>
            </a:r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itter" pitchFamily="50" charset="-52"/>
              </a:rPr>
              <a:t>?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7287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335" y="4475907"/>
            <a:ext cx="1547585" cy="20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76" y="1616989"/>
            <a:ext cx="2505502" cy="87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446" y="3068960"/>
            <a:ext cx="302675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1736" y="641642"/>
            <a:ext cx="6912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</a:t>
            </a: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891736" y="332656"/>
            <a:ext cx="4984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Игра: «Четвёртый лишний»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Цель: Учить классифицировать предмет по характерному признаку или назначению.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Дети определяют, какая картинка лишняя и почему. Материал подбирается соответственно лексической теме.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5344"/>
            <a:ext cx="28051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7863" y="4149080"/>
            <a:ext cx="51125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Игра: «Угощение Маши»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Цель: Упражняться в составлении простых предложений, употреблении существительных в косвенных падежах.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Пришла Маша в лес и зовёт к себе зверей, предлагая им угощение. «Звери» должны сами себя назвать и рассказать, чем они питаются: медведь – медом и ягодами, ёж – ягодами, улитками и грибами и т.д.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Аналогичную игру можно проводить при знакомстве с темами: «Домашние животные», «Домашние птицы».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2132856"/>
            <a:ext cx="5040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Игра: «Один – много»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Цель: Упражняться в составлении простых предложений. Закреплять знания о повадках диких животных, названия их детёнышей.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Дети надевают маски. «Медведь» говорит: «Я медведь, я живу в берлоге. А кто мои детки?» Выбегают другие дети и говорят: «Мы твои детки – медвежата».</a:t>
            </a:r>
          </a:p>
        </p:txBody>
      </p:sp>
    </p:spTree>
    <p:extLst>
      <p:ext uri="{BB962C8B-B14F-4D97-AF65-F5344CB8AC3E}">
        <p14:creationId xmlns:p14="http://schemas.microsoft.com/office/powerpoint/2010/main" val="31779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306" y="205182"/>
            <a:ext cx="2399166" cy="25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196752"/>
            <a:ext cx="6912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</a:t>
            </a: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07704" y="548680"/>
            <a:ext cx="48965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Игра: «Что забыл нарисовать художник?»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Цель: Упражняться в употреблении существительных в Родительном падеже.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Детям раздаются фигуры животных, птиц, предметов, у которых не хватает отдельных частей (у орла – крыла, у петуха – клюва и т.д.) Дети должны назвать, чего не хватает.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5344"/>
            <a:ext cx="28051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1960" y="2348880"/>
            <a:ext cx="46085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Игра «Правда – неправда»</a:t>
            </a: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Цель: Нахождение в тексте слов или фраз, не подходящих по смыслу, замена их подходящими.</a:t>
            </a:r>
          </a:p>
          <a:p>
            <a:pPr algn="just"/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Ч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итает стихотворение, дети говорят, что в нём правда, а что нет.</a:t>
            </a:r>
          </a:p>
          <a:p>
            <a:pPr algn="just"/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Тёплая зима сейчас,</a:t>
            </a:r>
          </a:p>
          <a:p>
            <a:pPr algn="ctr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Виноград созрел у нас.</a:t>
            </a:r>
          </a:p>
          <a:p>
            <a:pPr algn="ctr"/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Конь рогатый на лугу,</a:t>
            </a:r>
          </a:p>
          <a:p>
            <a:pPr algn="ctr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Летом прыгает в снегу.</a:t>
            </a:r>
          </a:p>
          <a:p>
            <a:pPr algn="ctr"/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А зимой среди ветвей</a:t>
            </a:r>
          </a:p>
          <a:p>
            <a:pPr algn="ctr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«Га – га – га, пел соловей.</a:t>
            </a:r>
          </a:p>
          <a:p>
            <a:pPr algn="ctr"/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ctr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Быстро дайте мне ответ –</a:t>
            </a:r>
          </a:p>
          <a:p>
            <a:pPr algn="ctr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Это правда или нет?</a:t>
            </a:r>
          </a:p>
        </p:txBody>
      </p:sp>
    </p:spTree>
    <p:extLst>
      <p:ext uri="{BB962C8B-B14F-4D97-AF65-F5344CB8AC3E}">
        <p14:creationId xmlns:p14="http://schemas.microsoft.com/office/powerpoint/2010/main" val="778756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2564904"/>
            <a:ext cx="422742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196752"/>
            <a:ext cx="6912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</a:t>
            </a:r>
          </a:p>
          <a:p>
            <a:endParaRPr lang="ru-RU" sz="1000" dirty="0" smtClean="0"/>
          </a:p>
          <a:p>
            <a:endParaRPr lang="ru-RU" sz="1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5344"/>
            <a:ext cx="28051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1720" y="260648"/>
            <a:ext cx="48965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Bitter" pitchFamily="50" charset="-52"/>
              </a:rPr>
              <a:t>«Назови одним словом»</a:t>
            </a:r>
          </a:p>
          <a:p>
            <a:pPr algn="ctr"/>
            <a:endParaRPr lang="ru-RU" sz="1400" b="1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Взрослый: "Я буду описывать что-то, а ты назови, то, о чем я рассказываю одним словом:</a:t>
            </a:r>
          </a:p>
          <a:p>
            <a:pPr algn="just"/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часы, которые помогают проснуться, </a:t>
            </a:r>
          </a:p>
          <a:p>
            <a:pPr algn="just"/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большая ложка, с помощью которой наливают суп,</a:t>
            </a:r>
            <a:r>
              <a:rPr lang="ru-RU" sz="1400" dirty="0">
                <a:solidFill>
                  <a:schemeClr val="accent4"/>
                </a:solidFill>
                <a:latin typeface="Bitter" pitchFamily="50" charset="-52"/>
              </a:rPr>
              <a:t> </a:t>
            </a:r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утренняя еда, </a:t>
            </a:r>
          </a:p>
          <a:p>
            <a:pPr algn="just"/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человек, который направляется в дальние страны и т. д. «</a:t>
            </a:r>
          </a:p>
          <a:p>
            <a:pPr algn="just"/>
            <a:endParaRPr lang="ru-RU" sz="1400" dirty="0" smtClean="0">
              <a:solidFill>
                <a:schemeClr val="accent4"/>
              </a:solidFill>
              <a:latin typeface="Bitter" pitchFamily="50" charset="-52"/>
            </a:endParaRPr>
          </a:p>
          <a:p>
            <a:pPr algn="just"/>
            <a:r>
              <a:rPr lang="ru-RU" sz="1400" dirty="0" smtClean="0">
                <a:solidFill>
                  <a:schemeClr val="accent4"/>
                </a:solidFill>
                <a:latin typeface="Bitter" pitchFamily="50" charset="-52"/>
              </a:rPr>
              <a:t>Ребенок называет слово. Потом играющие меняются ролями. Эта роль будет совсем непростой для ребенка, помогайте ему составить нужное описание, если у него не получается. Только тогда будет неинтересно вам отгадывать получившуюся задачку. Пусть малыш загадает ее папе или бабушке.</a:t>
            </a:r>
          </a:p>
        </p:txBody>
      </p:sp>
    </p:spTree>
    <p:extLst>
      <p:ext uri="{BB962C8B-B14F-4D97-AF65-F5344CB8AC3E}">
        <p14:creationId xmlns:p14="http://schemas.microsoft.com/office/powerpoint/2010/main" val="858998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257</TotalTime>
  <Words>2410</Words>
  <Application>Microsoft Office PowerPoint</Application>
  <PresentationFormat>Экран (4:3)</PresentationFormat>
  <Paragraphs>343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Таисия</dc:creator>
  <cp:lastModifiedBy>Таисия</cp:lastModifiedBy>
  <cp:revision>54</cp:revision>
  <dcterms:created xsi:type="dcterms:W3CDTF">2020-05-10T14:24:23Z</dcterms:created>
  <dcterms:modified xsi:type="dcterms:W3CDTF">2020-05-11T22:27:56Z</dcterms:modified>
</cp:coreProperties>
</file>